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7"/>
  </p:notesMasterIdLst>
  <p:sldIdLst>
    <p:sldId id="256" r:id="rId5"/>
    <p:sldId id="259" r:id="rId6"/>
    <p:sldId id="374" r:id="rId7"/>
    <p:sldId id="257" r:id="rId8"/>
    <p:sldId id="376" r:id="rId9"/>
    <p:sldId id="363" r:id="rId10"/>
    <p:sldId id="373" r:id="rId11"/>
    <p:sldId id="355" r:id="rId12"/>
    <p:sldId id="356" r:id="rId13"/>
    <p:sldId id="369" r:id="rId14"/>
    <p:sldId id="263" r:id="rId15"/>
    <p:sldId id="375" r:id="rId16"/>
    <p:sldId id="258" r:id="rId17"/>
    <p:sldId id="274" r:id="rId18"/>
    <p:sldId id="377" r:id="rId19"/>
    <p:sldId id="261" r:id="rId20"/>
    <p:sldId id="264" r:id="rId21"/>
    <p:sldId id="265" r:id="rId22"/>
    <p:sldId id="262" r:id="rId23"/>
    <p:sldId id="266" r:id="rId24"/>
    <p:sldId id="267" r:id="rId25"/>
    <p:sldId id="268" r:id="rId26"/>
    <p:sldId id="272" r:id="rId27"/>
    <p:sldId id="269" r:id="rId28"/>
    <p:sldId id="270" r:id="rId29"/>
    <p:sldId id="271" r:id="rId30"/>
    <p:sldId id="276" r:id="rId31"/>
    <p:sldId id="275" r:id="rId32"/>
    <p:sldId id="273" r:id="rId33"/>
    <p:sldId id="378" r:id="rId34"/>
    <p:sldId id="379" r:id="rId35"/>
    <p:sldId id="277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4" autoAdjust="0"/>
    <p:restoredTop sz="94579" autoAdjust="0"/>
  </p:normalViewPr>
  <p:slideViewPr>
    <p:cSldViewPr snapToGrid="0" snapToObjects="1">
      <p:cViewPr varScale="1">
        <p:scale>
          <a:sx n="131" d="100"/>
          <a:sy n="131" d="100"/>
        </p:scale>
        <p:origin x="192" y="16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9C8C-C22B-BE43-8A34-34D3F308B0BE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DC16-8D46-0F4D-AE8C-DE8933B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0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19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3657600"/>
          </a:xfrm>
        </p:spPr>
        <p:txBody>
          <a:bodyPr/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16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3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571500"/>
          </a:xfrm>
        </p:spPr>
        <p:txBody>
          <a:bodyPr/>
          <a:lstStyle>
            <a:lvl1pPr algn="l">
              <a:defRPr sz="2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4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qlab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5743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Raleway"/>
                <a:cs typeface="Raleway"/>
              </a:rPr>
              <a:t>WindTrue</a:t>
            </a:r>
            <a:r>
              <a:rPr lang="en-US" sz="3200" dirty="0">
                <a:latin typeface="Raleway"/>
                <a:cs typeface="Raleway"/>
              </a:rPr>
              <a:t>: Workshop on sensitivity analysis using </a:t>
            </a:r>
            <a:r>
              <a:rPr lang="en-US" sz="3200" dirty="0" err="1">
                <a:latin typeface="Raleway"/>
                <a:cs typeface="Raleway"/>
              </a:rPr>
              <a:t>UQLab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32574"/>
            <a:ext cx="6400800" cy="13144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CWI Amsterdam</a:t>
            </a:r>
          </a:p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Dec 11, 2019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933132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Prashant Kumar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Benjamin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Sanderse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Raleway"/>
              <a:ea typeface="Lucida Sans" charset="0"/>
              <a:cs typeface="Raleway"/>
            </a:endParaRPr>
          </a:p>
          <a:p>
            <a:pPr algn="l"/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4059027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2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04850" y="137437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1657350" y="1028700"/>
            <a:ext cx="6172200" cy="136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sz="2000" b="1" kern="0" dirty="0"/>
              <a:t>Global </a:t>
            </a:r>
            <a:r>
              <a:rPr lang="en-US" sz="2000" kern="0" dirty="0"/>
              <a:t>sensitivity analysis</a:t>
            </a:r>
          </a:p>
          <a:p>
            <a:r>
              <a:rPr lang="en-US" sz="2000" kern="0" dirty="0"/>
              <a:t>Decompose </a:t>
            </a:r>
            <a:r>
              <a:rPr lang="en-US" sz="2000" b="1" kern="0" dirty="0"/>
              <a:t>variance of output in terms of variance of inputs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r>
              <a:rPr lang="en-US" sz="2000" kern="0" dirty="0" err="1"/>
              <a:t>Sobol</a:t>
            </a:r>
            <a:r>
              <a:rPr lang="en-US" sz="2000" kern="0" dirty="0"/>
              <a:t>’ indices (first order)</a:t>
            </a:r>
          </a:p>
          <a:p>
            <a:endParaRPr lang="en-US" sz="2000" kern="0" dirty="0"/>
          </a:p>
          <a:p>
            <a:endParaRPr lang="en-US" sz="2000" i="1" kern="0" dirty="0"/>
          </a:p>
          <a:p>
            <a:endParaRPr lang="en-US" sz="2000" i="1" kern="0" dirty="0"/>
          </a:p>
          <a:p>
            <a:pPr marL="0" indent="0">
              <a:buNone/>
            </a:pPr>
            <a:endParaRPr lang="en-US" sz="2000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664987-6CB9-9843-AC93-96BC3CF5E253}"/>
              </a:ext>
            </a:extLst>
          </p:cNvPr>
          <p:cNvGrpSpPr/>
          <p:nvPr/>
        </p:nvGrpSpPr>
        <p:grpSpPr>
          <a:xfrm>
            <a:off x="5270118" y="1909101"/>
            <a:ext cx="2503331" cy="2849380"/>
            <a:chOff x="609775" y="4816510"/>
            <a:chExt cx="3337775" cy="3799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775" y="4853404"/>
              <a:ext cx="1672555" cy="12994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0394" y="4816510"/>
              <a:ext cx="1707156" cy="132637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0079" y="6836837"/>
              <a:ext cx="1366993" cy="1184996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96" y="8174748"/>
              <a:ext cx="1968079" cy="440936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040" y="6189716"/>
              <a:ext cx="223520" cy="223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4641" y="6189716"/>
              <a:ext cx="223520" cy="2235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180" y="2179826"/>
            <a:ext cx="2228850" cy="94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348" y="4468364"/>
            <a:ext cx="21812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348" y="3919094"/>
            <a:ext cx="21812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9F040-0462-0548-B5D0-FB0BF26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275"/>
          <a:stretch/>
        </p:blipFill>
        <p:spPr>
          <a:xfrm>
            <a:off x="2291580" y="1336337"/>
            <a:ext cx="4303328" cy="3394075"/>
          </a:xfrm>
        </p:spPr>
      </p:pic>
    </p:spTree>
    <p:extLst>
      <p:ext uri="{BB962C8B-B14F-4D97-AF65-F5344CB8AC3E}">
        <p14:creationId xmlns:p14="http://schemas.microsoft.com/office/powerpoint/2010/main" val="156831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255082"/>
            <a:ext cx="3883634" cy="165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7A8-F6C1-2949-BC69-9E86BB8A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72" y="2337044"/>
            <a:ext cx="4159728" cy="26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Exercise 1: </a:t>
            </a:r>
            <a:r>
              <a:rPr lang="en-US" dirty="0" err="1">
                <a:latin typeface="Raleway"/>
                <a:cs typeface="Raleway"/>
              </a:rPr>
              <a:t>airfoil_lift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039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alibri"/>
                <a:cs typeface="Calibri"/>
              </a:rPr>
              <a:t>Run a simple ‘</a:t>
            </a:r>
            <a:r>
              <a:rPr lang="en-US" sz="1400" dirty="0" err="1">
                <a:latin typeface="Calibri"/>
                <a:cs typeface="Calibri"/>
              </a:rPr>
              <a:t>airfoil_lift</a:t>
            </a:r>
            <a:r>
              <a:rPr lang="en-US" sz="1400" dirty="0">
                <a:latin typeface="Calibri"/>
                <a:cs typeface="Calibri"/>
              </a:rPr>
              <a:t>’ test case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400050" lvl="1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P(1) and P(2) are two model parameters (deterministic)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V  =&gt; X(1) and C</a:t>
            </a:r>
            <a:r>
              <a:rPr lang="en-US" sz="1400" baseline="-25000" dirty="0">
                <a:latin typeface="Calibri"/>
                <a:cs typeface="Calibri"/>
              </a:rPr>
              <a:t>L</a:t>
            </a:r>
            <a:r>
              <a:rPr lang="en-US" sz="1400" dirty="0">
                <a:latin typeface="Calibri"/>
                <a:cs typeface="Calibri"/>
              </a:rPr>
              <a:t> =&gt; X(2) are two random parameters for which we want to compute sensitivities.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To run ‘</a:t>
            </a:r>
            <a:r>
              <a:rPr lang="en-US" sz="1400" dirty="0" err="1">
                <a:cs typeface="Calibri"/>
              </a:rPr>
              <a:t>airfoil_lift</a:t>
            </a:r>
            <a:r>
              <a:rPr lang="en-US" sz="1400" dirty="0">
                <a:cs typeface="Calibri"/>
              </a:rPr>
              <a:t>’ case, 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airfoil_lift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 descr="Screenshot 2019-12-02 at 12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00" y="1391040"/>
            <a:ext cx="4375879" cy="18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3" y="1936078"/>
            <a:ext cx="14351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74" y="1930495"/>
            <a:ext cx="13335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133" y="2234982"/>
            <a:ext cx="144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13" y="1399430"/>
            <a:ext cx="3541677" cy="2379917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98" y="1393312"/>
            <a:ext cx="3022031" cy="2117157"/>
          </a:xfrm>
          <a:prstGeom prst="rect">
            <a:avLst/>
          </a:prstGeom>
        </p:spPr>
      </p:pic>
      <p:pic>
        <p:nvPicPr>
          <p:cNvPr id="11" name="Picture 10" descr="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52" y="1399430"/>
            <a:ext cx="3166519" cy="2141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57996" y="3880774"/>
            <a:ext cx="10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9128" y="3838147"/>
            <a:ext cx="138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4764" y="3832457"/>
            <a:ext cx="112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7015" y="325023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4002" y="3255243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0669" y="257944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223" y="172597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130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Sensitivity analysis ECN </a:t>
            </a:r>
            <a:r>
              <a:rPr lang="en-US" dirty="0" err="1">
                <a:latin typeface="Raleway"/>
                <a:cs typeface="Raleway"/>
              </a:rPr>
              <a:t>AeroModule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358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Structure</a:t>
            </a:r>
          </a:p>
        </p:txBody>
      </p:sp>
      <p:pic>
        <p:nvPicPr>
          <p:cNvPr id="6" name="Picture 5" descr="Screenshot 2019-12-02 at 15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2" y="1417087"/>
            <a:ext cx="6697465" cy="3003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908" y="3589953"/>
            <a:ext cx="2277473" cy="3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6314" y="2960137"/>
            <a:ext cx="1280423" cy="8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6737" y="2666623"/>
            <a:ext cx="387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routine to run sensitivity analysis.</a:t>
            </a:r>
          </a:p>
          <a:p>
            <a:r>
              <a:rPr lang="en-US" dirty="0"/>
              <a:t>We only change variable ‘</a:t>
            </a:r>
            <a:r>
              <a:rPr lang="en-US" dirty="0" err="1">
                <a:solidFill>
                  <a:srgbClr val="FF0000"/>
                </a:solidFill>
              </a:rPr>
              <a:t>caseName</a:t>
            </a:r>
            <a:r>
              <a:rPr lang="en-US" dirty="0"/>
              <a:t>’ in this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12-02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9" y="1462053"/>
            <a:ext cx="48006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cases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6060" y="1910444"/>
            <a:ext cx="2277473" cy="132261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279551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20948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different test cases; we are interested in </a:t>
            </a:r>
            <a:r>
              <a:rPr lang="en-US" dirty="0" err="1">
                <a:solidFill>
                  <a:srgbClr val="FF0000"/>
                </a:solidFill>
              </a:rPr>
              <a:t>aero_module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60299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6061" y="296350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116529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19563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Routines containing turbine data and uncertainty description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009996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49962" y="2279551"/>
            <a:ext cx="1565645" cy="848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NM80.m</a:t>
            </a:r>
          </a:p>
        </p:txBody>
      </p:sp>
      <p:pic>
        <p:nvPicPr>
          <p:cNvPr id="6" name="Picture 5" descr="Screenshot 2019-12-02 at 16.04.10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1263780"/>
            <a:ext cx="5991296" cy="335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589" y="1252020"/>
            <a:ext cx="2983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two parts: </a:t>
            </a:r>
          </a:p>
          <a:p>
            <a:r>
              <a:rPr lang="en-US" dirty="0"/>
              <a:t>1 . Deterministic part </a:t>
            </a:r>
          </a:p>
          <a:p>
            <a:r>
              <a:rPr lang="en-US" dirty="0"/>
              <a:t>extracted from “</a:t>
            </a:r>
            <a:r>
              <a:rPr lang="en-US" dirty="0" err="1"/>
              <a:t>input.txt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Stochastic part to describe </a:t>
            </a:r>
          </a:p>
          <a:p>
            <a:r>
              <a:rPr lang="en-US" dirty="0"/>
              <a:t>probability distribution of </a:t>
            </a:r>
          </a:p>
          <a:p>
            <a:r>
              <a:rPr lang="en-US" dirty="0"/>
              <a:t>random parameters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5551" y="2010819"/>
            <a:ext cx="645024" cy="211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Workflow</a:t>
            </a:r>
          </a:p>
        </p:txBody>
      </p:sp>
      <p:pic>
        <p:nvPicPr>
          <p:cNvPr id="8" name="Picture 7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" y="1596775"/>
            <a:ext cx="7170890" cy="24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8" y="950631"/>
            <a:ext cx="666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should be described in </a:t>
            </a:r>
            <a:r>
              <a:rPr lang="en-US" dirty="0" err="1"/>
              <a:t>UQLab</a:t>
            </a:r>
            <a:r>
              <a:rPr lang="en-US" dirty="0"/>
              <a:t> format, for example, </a:t>
            </a:r>
            <a:r>
              <a:rPr lang="en-US" dirty="0">
                <a:solidFill>
                  <a:srgbClr val="FF0000"/>
                </a:solidFill>
              </a:rPr>
              <a:t>truncated Gaussian </a:t>
            </a:r>
            <a:r>
              <a:rPr lang="en-US" dirty="0"/>
              <a:t>for RPM is defined as follows:</a:t>
            </a:r>
          </a:p>
        </p:txBody>
      </p:sp>
      <p:pic>
        <p:nvPicPr>
          <p:cNvPr id="3" name="Picture 2" descr="Screenshot 2019-12-02 at 16.1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7" y="1863070"/>
            <a:ext cx="687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6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252020"/>
            <a:ext cx="38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Weibull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 for wind speed</a:t>
            </a:r>
          </a:p>
        </p:txBody>
      </p:sp>
      <p:pic>
        <p:nvPicPr>
          <p:cNvPr id="4" name="Picture 3" descr="Screenshot 2019-12-02 at 16.1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" y="2069794"/>
            <a:ext cx="8639765" cy="183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89" y="4297363"/>
            <a:ext cx="867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input parameter can be added </a:t>
            </a:r>
            <a:r>
              <a:rPr lang="en-US" dirty="0">
                <a:solidFill>
                  <a:srgbClr val="FF0000"/>
                </a:solidFill>
              </a:rPr>
              <a:t>anywhere in NM80.m</a:t>
            </a:r>
            <a:r>
              <a:rPr lang="en-US" dirty="0">
                <a:solidFill>
                  <a:srgbClr val="000000"/>
                </a:solidFill>
              </a:rPr>
              <a:t> as the order in not important</a:t>
            </a:r>
          </a:p>
        </p:txBody>
      </p:sp>
    </p:spTree>
    <p:extLst>
      <p:ext uri="{BB962C8B-B14F-4D97-AF65-F5344CB8AC3E}">
        <p14:creationId xmlns:p14="http://schemas.microsoft.com/office/powerpoint/2010/main" val="208693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For vector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075620"/>
            <a:ext cx="817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vector parameters, such as chord and twist, </a:t>
            </a:r>
            <a:r>
              <a:rPr lang="en-US" dirty="0">
                <a:solidFill>
                  <a:srgbClr val="FF0000"/>
                </a:solidFill>
              </a:rPr>
              <a:t>each control point is treated as a random input</a:t>
            </a:r>
          </a:p>
        </p:txBody>
      </p:sp>
      <p:pic>
        <p:nvPicPr>
          <p:cNvPr id="3" name="Picture 2" descr="Screenshot 2019-12-02 at 16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8"/>
            <a:ext cx="9144000" cy="21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0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Choosing parameters for SA</a:t>
            </a:r>
          </a:p>
        </p:txBody>
      </p:sp>
      <p:pic>
        <p:nvPicPr>
          <p:cNvPr id="4" name="Picture 3" descr="Screenshot 2019-12-03 at 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39"/>
            <a:ext cx="9144000" cy="3011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237" y="2098733"/>
            <a:ext cx="32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list of all possible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620" y="3944777"/>
            <a:ext cx="2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selected from the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52" y="2318679"/>
            <a:ext cx="609939" cy="17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218081" y="4043631"/>
            <a:ext cx="795539" cy="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359274"/>
            <a:ext cx="1183237" cy="1921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9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57607" y="2869165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6579" y="2545999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for describing sensitivity analysis related options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71559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initialize.m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86657" y="1316854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1068" y="1132520"/>
            <a:ext cx="22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data filename</a:t>
            </a:r>
          </a:p>
        </p:txBody>
      </p:sp>
      <p:pic>
        <p:nvPicPr>
          <p:cNvPr id="5" name="Picture 4" descr="Screenshot 2019-12-02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5" y="1157308"/>
            <a:ext cx="4879815" cy="3863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sp>
        <p:nvSpPr>
          <p:cNvPr id="7" name="Left Brace 6"/>
          <p:cNvSpPr/>
          <p:nvPr/>
        </p:nvSpPr>
        <p:spPr>
          <a:xfrm>
            <a:off x="3492388" y="3304541"/>
            <a:ext cx="160020" cy="17162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1068" y="3889488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Parameters for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19670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aero_module.m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2" y="1132520"/>
            <a:ext cx="72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routine run the AERO-module package and reads the output quantity, power and axial force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pic>
        <p:nvPicPr>
          <p:cNvPr id="3" name="Picture 2" descr="Screenshot 2019-12-03 at 10.2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6" y="1768146"/>
            <a:ext cx="7540588" cy="2655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9054" y="2752947"/>
            <a:ext cx="1481546" cy="1883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Setting up Aero-module</a:t>
            </a:r>
          </a:p>
        </p:txBody>
      </p:sp>
      <p:pic>
        <p:nvPicPr>
          <p:cNvPr id="4" name="Picture 3" descr="Screenshot 2019-12-03 at 12.3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8" y="1010317"/>
            <a:ext cx="2814733" cy="4080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316846" y="1475337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5999" y="3303289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69066" y="1213727"/>
            <a:ext cx="1846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Directory should have same name as the turbine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7908" y="3041679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a copy of reference polar files</a:t>
            </a:r>
          </a:p>
        </p:txBody>
      </p:sp>
    </p:spTree>
    <p:extLst>
      <p:ext uri="{BB962C8B-B14F-4D97-AF65-F5344CB8AC3E}">
        <p14:creationId xmlns:p14="http://schemas.microsoft.com/office/powerpoint/2010/main" val="399906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2</a:t>
            </a:r>
            <a:r>
              <a:rPr lang="en-US" sz="2800" dirty="0">
                <a:latin typeface="Raleway"/>
                <a:cs typeface="Raleway"/>
              </a:rPr>
              <a:t>: SA of operational parameters for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08" y="897320"/>
            <a:ext cx="729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Changes in </a:t>
            </a:r>
            <a:r>
              <a:rPr lang="en-US" sz="1400" dirty="0">
                <a:solidFill>
                  <a:srgbClr val="FF0000"/>
                </a:solidFill>
              </a:rPr>
              <a:t>NL80.m</a:t>
            </a:r>
            <a:r>
              <a:rPr lang="en-US" sz="1400" dirty="0"/>
              <a:t> file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Changes in </a:t>
            </a:r>
            <a:r>
              <a:rPr lang="en-US" sz="1400" dirty="0" err="1">
                <a:solidFill>
                  <a:srgbClr val="FF0000"/>
                </a:solidFill>
              </a:rPr>
              <a:t>initialize.m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shot 2019-12-03 at 12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2231512"/>
            <a:ext cx="4985765" cy="2245962"/>
          </a:xfrm>
          <a:prstGeom prst="rect">
            <a:avLst/>
          </a:prstGeom>
        </p:spPr>
      </p:pic>
      <p:pic>
        <p:nvPicPr>
          <p:cNvPr id="5" name="Picture 4" descr="Screenshot 2019-12-03 at 12.0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01481"/>
            <a:ext cx="6878946" cy="485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426" y="4565292"/>
            <a:ext cx="7925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Calibri"/>
              </a:rPr>
              <a:t>3.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aero_module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and run 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461" y="3689557"/>
            <a:ext cx="1622725" cy="78791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2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4" name="Picture 3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310147"/>
            <a:ext cx="4180617" cy="3288126"/>
          </a:xfrm>
          <a:prstGeom prst="rect">
            <a:avLst/>
          </a:prstGeom>
        </p:spPr>
      </p:pic>
      <p:pic>
        <p:nvPicPr>
          <p:cNvPr id="5" name="Picture 4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5" y="1393349"/>
            <a:ext cx="4111055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Background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6E19-3B87-B44E-857F-9A8382E7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manual of our workflow: on Git repository.</a:t>
            </a:r>
          </a:p>
          <a:p>
            <a:endParaRPr lang="en-US" sz="2000" dirty="0"/>
          </a:p>
          <a:p>
            <a:r>
              <a:rPr lang="en-US" sz="2000" dirty="0" err="1"/>
              <a:t>UQLab</a:t>
            </a:r>
            <a:r>
              <a:rPr lang="en-US" sz="2000" dirty="0"/>
              <a:t> examples and user manual: </a:t>
            </a:r>
            <a:r>
              <a:rPr lang="en-US" sz="2000" dirty="0">
                <a:hlinkClick r:id="rId2"/>
              </a:rPr>
              <a:t>https://www.uqlab.com/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9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Miscellaneous topics</a:t>
            </a:r>
          </a:p>
        </p:txBody>
      </p:sp>
    </p:spTree>
    <p:extLst>
      <p:ext uri="{BB962C8B-B14F-4D97-AF65-F5344CB8AC3E}">
        <p14:creationId xmlns:p14="http://schemas.microsoft.com/office/powerpoint/2010/main" val="78016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3</a:t>
            </a:r>
            <a:r>
              <a:rPr lang="en-US" sz="2800" dirty="0">
                <a:latin typeface="Raleway"/>
                <a:cs typeface="Raleway"/>
              </a:rPr>
              <a:t>: Change turbine and add uncertainty</a:t>
            </a:r>
          </a:p>
        </p:txBody>
      </p:sp>
    </p:spTree>
    <p:extLst>
      <p:ext uri="{BB962C8B-B14F-4D97-AF65-F5344CB8AC3E}">
        <p14:creationId xmlns:p14="http://schemas.microsoft.com/office/powerpoint/2010/main" val="93941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Pending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61" y="1532357"/>
            <a:ext cx="7831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Parameterizing a curves using B-splines, different approach for </a:t>
            </a:r>
            <a:r>
              <a:rPr lang="en-US" sz="2000" dirty="0" err="1"/>
              <a:t>polars</a:t>
            </a:r>
            <a:r>
              <a:rPr lang="en-US" sz="2000" dirty="0"/>
              <a:t> and chord, twist</a:t>
            </a:r>
          </a:p>
          <a:p>
            <a:pPr marL="342900" indent="-342900">
              <a:buAutoNum type="arabicPeriod"/>
            </a:pPr>
            <a:r>
              <a:rPr lang="en-US" sz="2000" dirty="0"/>
              <a:t>Vector as output quantity</a:t>
            </a:r>
          </a:p>
          <a:p>
            <a:pPr marL="342900" indent="-342900">
              <a:buAutoNum type="arabicPeriod"/>
            </a:pPr>
            <a:r>
              <a:rPr lang="en-US" sz="2000" dirty="0"/>
              <a:t>Adding more model parameters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0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Clone from the </a:t>
            </a:r>
            <a:r>
              <a:rPr lang="en-US" sz="2000" dirty="0" err="1">
                <a:latin typeface="Calibri"/>
                <a:cs typeface="Calibri"/>
              </a:rPr>
              <a:t>git</a:t>
            </a:r>
            <a:r>
              <a:rPr lang="en-US" sz="2000" dirty="0">
                <a:latin typeface="Calibri"/>
                <a:cs typeface="Calibri"/>
              </a:rPr>
              <a:t> repository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Modify “</a:t>
            </a:r>
            <a:r>
              <a:rPr lang="en-US" sz="2000" dirty="0" err="1">
                <a:latin typeface="Calibri"/>
                <a:cs typeface="Calibri"/>
              </a:rPr>
              <a:t>config.m</a:t>
            </a:r>
            <a:r>
              <a:rPr lang="en-US" sz="2000" dirty="0">
                <a:latin typeface="Calibri"/>
                <a:cs typeface="Calibri"/>
              </a:rPr>
              <a:t>” file that stores path to your </a:t>
            </a:r>
            <a:r>
              <a:rPr lang="en-US" sz="2000" dirty="0" err="1">
                <a:latin typeface="Calibri"/>
                <a:cs typeface="Calibri"/>
              </a:rPr>
              <a:t>UQLab</a:t>
            </a:r>
            <a:r>
              <a:rPr lang="en-US" sz="2000" dirty="0">
                <a:latin typeface="Calibri"/>
                <a:cs typeface="Calibri"/>
              </a:rPr>
              <a:t> installation</a:t>
            </a: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For e.g., </a:t>
            </a:r>
            <a:r>
              <a:rPr lang="en-US" sz="1600" dirty="0" err="1">
                <a:latin typeface="Calibri"/>
                <a:cs typeface="Calibri"/>
              </a:rPr>
              <a:t>UQLab_path</a:t>
            </a:r>
            <a:r>
              <a:rPr lang="en-US" sz="1600" dirty="0">
                <a:latin typeface="Calibri"/>
                <a:cs typeface="Calibri"/>
              </a:rPr>
              <a:t> = ‘C:\User\</a:t>
            </a:r>
            <a:r>
              <a:rPr lang="en-US" sz="1600" dirty="0" err="1">
                <a:latin typeface="Calibri"/>
                <a:cs typeface="Calibri"/>
              </a:rPr>
              <a:t>UQLab</a:t>
            </a:r>
            <a:r>
              <a:rPr lang="en-US" sz="1600" dirty="0">
                <a:latin typeface="Calibri"/>
                <a:cs typeface="Calibri"/>
              </a:rPr>
              <a:t>\’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Calibri"/>
              <a:cs typeface="Calibri"/>
            </a:endParaRPr>
          </a:p>
          <a:p>
            <a:pPr marL="4000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Go to the directory ‘\</a:t>
            </a:r>
            <a:r>
              <a:rPr lang="en-US" sz="2000" dirty="0" err="1">
                <a:latin typeface="Calibri"/>
                <a:cs typeface="Calibri"/>
              </a:rPr>
              <a:t>windtrue</a:t>
            </a:r>
            <a:r>
              <a:rPr lang="en-US" sz="2000" dirty="0">
                <a:latin typeface="Calibri"/>
                <a:cs typeface="Calibri"/>
              </a:rPr>
              <a:t>\</a:t>
            </a:r>
            <a:r>
              <a:rPr lang="en-US" sz="2000" dirty="0" err="1">
                <a:latin typeface="Calibri"/>
                <a:cs typeface="Calibri"/>
              </a:rPr>
              <a:t>sensitivity_analysis</a:t>
            </a:r>
            <a:r>
              <a:rPr lang="en-US" sz="2000" dirty="0">
                <a:latin typeface="Calibri"/>
                <a:cs typeface="Calibri"/>
              </a:rPr>
              <a:t>\’ and run ‘</a:t>
            </a:r>
            <a:r>
              <a:rPr lang="en-US" sz="2000" dirty="0" err="1">
                <a:latin typeface="Calibri"/>
                <a:cs typeface="Calibri"/>
              </a:rPr>
              <a:t>testSensitivity</a:t>
            </a:r>
            <a:r>
              <a:rPr lang="en-US" sz="2000" dirty="0">
                <a:latin typeface="Calibri"/>
                <a:cs typeface="Calibri"/>
              </a:rPr>
              <a:t>’ from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command window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Theory and </a:t>
            </a:r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intro</a:t>
            </a:r>
            <a:br>
              <a:rPr lang="en-US" dirty="0">
                <a:latin typeface="Raleway"/>
                <a:cs typeface="Raleway"/>
              </a:rPr>
            </a:b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532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F8B15-8F68-5641-8404-59D5851D5B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64" y="2468393"/>
            <a:ext cx="6202363" cy="1169988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645" y="107008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172" y="1591691"/>
            <a:ext cx="3914775" cy="3695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A7053-723C-194F-87FA-410F33CEA3A9}"/>
              </a:ext>
            </a:extLst>
          </p:cNvPr>
          <p:cNvGrpSpPr/>
          <p:nvPr/>
        </p:nvGrpSpPr>
        <p:grpSpPr>
          <a:xfrm>
            <a:off x="6529692" y="3934841"/>
            <a:ext cx="2098191" cy="85725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F4D29-9C52-3846-940C-71C769CDB173}"/>
              </a:ext>
            </a:extLst>
          </p:cNvPr>
          <p:cNvGrpSpPr/>
          <p:nvPr/>
        </p:nvGrpSpPr>
        <p:grpSpPr>
          <a:xfrm>
            <a:off x="1729092" y="2163191"/>
            <a:ext cx="2098191" cy="818357"/>
            <a:chOff x="2964006" y="5885049"/>
            <a:chExt cx="2797588" cy="1091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8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3769" y="107006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32118CF-FD73-8046-83F0-C61DA0BAD1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88" y="2410027"/>
            <a:ext cx="6202363" cy="11699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983" y="1543050"/>
            <a:ext cx="3914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934" y="112366"/>
            <a:ext cx="8077200" cy="5715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Raleway"/>
              </a:rPr>
              <a:t>Monte</a:t>
            </a:r>
            <a:r>
              <a:rPr lang="en-US" dirty="0"/>
              <a:t> </a:t>
            </a:r>
            <a:r>
              <a:rPr lang="en-US" sz="4900" dirty="0">
                <a:latin typeface="Raleway"/>
              </a:rPr>
              <a:t>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71700" y="2542368"/>
            <a:ext cx="6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6603"/>
            <a:ext cx="1860781" cy="495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53" y="922958"/>
            <a:ext cx="6762750" cy="192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F05B4-6197-454F-AC54-12A8B5C622B0}"/>
              </a:ext>
            </a:extLst>
          </p:cNvPr>
          <p:cNvSpPr/>
          <p:nvPr/>
        </p:nvSpPr>
        <p:spPr>
          <a:xfrm>
            <a:off x="5886450" y="3914849"/>
            <a:ext cx="14373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6D6CEF-52CA-2448-BE23-F6FCDD20DFF9}"/>
              </a:ext>
            </a:extLst>
          </p:cNvPr>
          <p:cNvGrpSpPr/>
          <p:nvPr/>
        </p:nvGrpSpPr>
        <p:grpSpPr>
          <a:xfrm>
            <a:off x="1657350" y="2660935"/>
            <a:ext cx="4040969" cy="2482565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1BF66-405F-B14C-8C8C-C46860218086}"/>
                </a:ext>
              </a:extLst>
            </p:cNvPr>
            <p:cNvSpPr/>
            <p:nvPr/>
          </p:nvSpPr>
          <p:spPr>
            <a:xfrm>
              <a:off x="685800" y="4114801"/>
              <a:ext cx="2231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sz="1350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314451"/>
            <a:ext cx="2114550" cy="21651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3660" y="122055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48CE-1E99-474C-AB5A-AB5832C9D7CE}"/>
              </a:ext>
            </a:extLst>
          </p:cNvPr>
          <p:cNvSpPr/>
          <p:nvPr/>
        </p:nvSpPr>
        <p:spPr>
          <a:xfrm>
            <a:off x="2343149" y="1422218"/>
            <a:ext cx="1601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2" y="2565218"/>
            <a:ext cx="742950" cy="1857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38627-7236-3549-8425-9691E9388EE7}"/>
              </a:ext>
            </a:extLst>
          </p:cNvPr>
          <p:cNvGrpSpPr/>
          <p:nvPr/>
        </p:nvGrpSpPr>
        <p:grpSpPr>
          <a:xfrm>
            <a:off x="5070628" y="1314450"/>
            <a:ext cx="2130272" cy="3227065"/>
            <a:chOff x="3103237" y="2057400"/>
            <a:chExt cx="2840363" cy="43027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18791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2899E-2247-844D-85E1-705C71DCF6CE}"/>
                </a:ext>
              </a:extLst>
            </p:cNvPr>
            <p:cNvSpPr/>
            <p:nvPr/>
          </p:nvSpPr>
          <p:spPr>
            <a:xfrm>
              <a:off x="3124200" y="5005936"/>
              <a:ext cx="2328416" cy="1354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1200" b="1" dirty="0"/>
                <a:t>Polynomials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Radial basis functions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Gaussian processes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Neural networks</a:t>
              </a:r>
            </a:p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6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1794</TotalTime>
  <Words>573</Words>
  <Application>Microsoft Macintosh PowerPoint</Application>
  <PresentationFormat>On-screen Show (16:9)</PresentationFormat>
  <Paragraphs>129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Lucida Sans</vt:lpstr>
      <vt:lpstr>Raleway</vt:lpstr>
      <vt:lpstr>Times New Roman</vt:lpstr>
      <vt:lpstr>Wingdings</vt:lpstr>
      <vt:lpstr>Office Theme</vt:lpstr>
      <vt:lpstr>WindTrue: Workshop on sensitivity analysis using UQLab</vt:lpstr>
      <vt:lpstr>Workflow</vt:lpstr>
      <vt:lpstr>Background material</vt:lpstr>
      <vt:lpstr>Installation</vt:lpstr>
      <vt:lpstr>Part I Theory and UQLab intro </vt:lpstr>
      <vt:lpstr>Propagation</vt:lpstr>
      <vt:lpstr>Propagation</vt:lpstr>
      <vt:lpstr>Monte Carlo</vt:lpstr>
      <vt:lpstr>Surrogate models</vt:lpstr>
      <vt:lpstr>Sensitivity analysis</vt:lpstr>
      <vt:lpstr>UQLab</vt:lpstr>
      <vt:lpstr>UQLab</vt:lpstr>
      <vt:lpstr>Exercise 1: airfoil_lift</vt:lpstr>
      <vt:lpstr>Output</vt:lpstr>
      <vt:lpstr>Part II Sensitivity analysis ECN AeroModule</vt:lpstr>
      <vt:lpstr>Structure</vt:lpstr>
      <vt:lpstr>cases</vt:lpstr>
      <vt:lpstr>aero_module</vt:lpstr>
      <vt:lpstr>NM80.m</vt:lpstr>
      <vt:lpstr>Adding an input parameter</vt:lpstr>
      <vt:lpstr>Adding an input parameter</vt:lpstr>
      <vt:lpstr>For vector input parameters</vt:lpstr>
      <vt:lpstr>Choosing parameters for SA</vt:lpstr>
      <vt:lpstr>aero_module</vt:lpstr>
      <vt:lpstr>initialize.m</vt:lpstr>
      <vt:lpstr>aero_module.m</vt:lpstr>
      <vt:lpstr>Setting up Aero-module</vt:lpstr>
      <vt:lpstr>Exercise 2: SA of operational parameters for Power</vt:lpstr>
      <vt:lpstr>Output</vt:lpstr>
      <vt:lpstr>Part III Miscellaneous topics</vt:lpstr>
      <vt:lpstr>Exercise 3: Change turbine and add uncertainty</vt:lpstr>
      <vt:lpstr>Pending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Benjamin Sanderse</cp:lastModifiedBy>
  <cp:revision>74</cp:revision>
  <dcterms:created xsi:type="dcterms:W3CDTF">2010-04-12T23:12:02Z</dcterms:created>
  <dcterms:modified xsi:type="dcterms:W3CDTF">2019-12-04T11:53:59Z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